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66" r:id="rId2"/>
    <p:sldId id="272" r:id="rId3"/>
    <p:sldId id="267" r:id="rId4"/>
    <p:sldId id="257" r:id="rId5"/>
    <p:sldId id="273" r:id="rId6"/>
    <p:sldId id="258" r:id="rId7"/>
    <p:sldId id="274" r:id="rId8"/>
    <p:sldId id="259" r:id="rId9"/>
    <p:sldId id="275" r:id="rId10"/>
    <p:sldId id="260" r:id="rId11"/>
    <p:sldId id="261" r:id="rId12"/>
    <p:sldId id="276" r:id="rId13"/>
    <p:sldId id="271" r:id="rId14"/>
    <p:sldId id="262" r:id="rId15"/>
    <p:sldId id="263" r:id="rId16"/>
    <p:sldId id="277" r:id="rId17"/>
    <p:sldId id="264" r:id="rId18"/>
    <p:sldId id="265" r:id="rId19"/>
    <p:sldId id="270"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1F7F"/>
    <a:srgbClr val="000B14"/>
    <a:srgbClr val="2F26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FA019E-2523-421A-8556-9F933B40AF31}" type="datetimeFigureOut">
              <a:rPr lang="en-CA" smtClean="0"/>
              <a:t>2024-04-19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2745572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A019E-2523-421A-8556-9F933B40AF31}" type="datetimeFigureOut">
              <a:rPr lang="en-CA" smtClean="0"/>
              <a:t>2024-04-19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2801382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A019E-2523-421A-8556-9F933B40AF31}" type="datetimeFigureOut">
              <a:rPr lang="en-CA" smtClean="0"/>
              <a:t>2024-04-19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3239236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A019E-2523-421A-8556-9F933B40AF31}" type="datetimeFigureOut">
              <a:rPr lang="en-CA" smtClean="0"/>
              <a:t>2024-04-19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57DFEAE-AD3D-4756-A74B-39791C98EEEA}" type="slidenum">
              <a:rPr lang="en-CA" smtClean="0"/>
              <a:t>‹#›</a:t>
            </a:fld>
            <a:endParaRPr lang="en-CA"/>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87613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A019E-2523-421A-8556-9F933B40AF31}" type="datetimeFigureOut">
              <a:rPr lang="en-CA" smtClean="0"/>
              <a:t>2024-04-19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1433777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BFA019E-2523-421A-8556-9F933B40AF31}" type="datetimeFigureOut">
              <a:rPr lang="en-CA" smtClean="0"/>
              <a:t>2024-04-19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3746582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BFA019E-2523-421A-8556-9F933B40AF31}" type="datetimeFigureOut">
              <a:rPr lang="en-CA" smtClean="0"/>
              <a:t>2024-04-19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3697578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A019E-2523-421A-8556-9F933B40AF31}" type="datetimeFigureOut">
              <a:rPr lang="en-CA" smtClean="0"/>
              <a:t>2024-04-19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499469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A019E-2523-421A-8556-9F933B40AF31}" type="datetimeFigureOut">
              <a:rPr lang="en-CA" smtClean="0"/>
              <a:t>2024-04-19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70527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A019E-2523-421A-8556-9F933B40AF31}" type="datetimeFigureOut">
              <a:rPr lang="en-CA" smtClean="0"/>
              <a:t>2024-04-19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119997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FA019E-2523-421A-8556-9F933B40AF31}" type="datetimeFigureOut">
              <a:rPr lang="en-CA" smtClean="0"/>
              <a:t>2024-04-19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3000591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A019E-2523-421A-8556-9F933B40AF31}" type="datetimeFigureOut">
              <a:rPr lang="en-CA" smtClean="0"/>
              <a:t>2024-04-19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2864160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A019E-2523-421A-8556-9F933B40AF31}" type="datetimeFigureOut">
              <a:rPr lang="en-CA" smtClean="0"/>
              <a:t>2024-04-19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341463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A019E-2523-421A-8556-9F933B40AF31}" type="datetimeFigureOut">
              <a:rPr lang="en-CA" smtClean="0"/>
              <a:t>2024-04-19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355435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A019E-2523-421A-8556-9F933B40AF31}" type="datetimeFigureOut">
              <a:rPr lang="en-CA" smtClean="0"/>
              <a:t>2024-04-19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1371665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A019E-2523-421A-8556-9F933B40AF31}" type="datetimeFigureOut">
              <a:rPr lang="en-CA" smtClean="0"/>
              <a:t>2024-04-19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3398809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A019E-2523-421A-8556-9F933B40AF31}" type="datetimeFigureOut">
              <a:rPr lang="en-CA" smtClean="0"/>
              <a:t>2024-04-19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57DFEAE-AD3D-4756-A74B-39791C98EEEA}" type="slidenum">
              <a:rPr lang="en-CA" smtClean="0"/>
              <a:t>‹#›</a:t>
            </a:fld>
            <a:endParaRPr lang="en-CA"/>
          </a:p>
        </p:txBody>
      </p:sp>
    </p:spTree>
    <p:extLst>
      <p:ext uri="{BB962C8B-B14F-4D97-AF65-F5344CB8AC3E}">
        <p14:creationId xmlns:p14="http://schemas.microsoft.com/office/powerpoint/2010/main" val="1950225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BFA019E-2523-421A-8556-9F933B40AF31}" type="datetimeFigureOut">
              <a:rPr lang="en-CA" smtClean="0"/>
              <a:t>2024-04-19</a:t>
            </a:fld>
            <a:endParaRPr lang="en-CA"/>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57DFEAE-AD3D-4756-A74B-39791C98EEEA}" type="slidenum">
              <a:rPr lang="en-CA" smtClean="0"/>
              <a:t>‹#›</a:t>
            </a:fld>
            <a:endParaRPr lang="en-CA"/>
          </a:p>
        </p:txBody>
      </p:sp>
    </p:spTree>
    <p:extLst>
      <p:ext uri="{BB962C8B-B14F-4D97-AF65-F5344CB8AC3E}">
        <p14:creationId xmlns:p14="http://schemas.microsoft.com/office/powerpoint/2010/main" val="105565118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hyperlink" Target="https://public.tableau.com/app/profile/smita.pinjan/viz/AnalysisofSepsisandItsCorrelationWithLungFailure/AnalysisofSepsisandItsCorrelationWithLungFailur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ncbi.nlm.nih.gov/pmc/articles/PMC5709181/" TargetMode="External"/><Relationship Id="rId3" Type="http://schemas.openxmlformats.org/officeDocument/2006/relationships/hyperlink" Target="https://physionet.org/content/challenge-2019/1.0.0/" TargetMode="External"/><Relationship Id="rId7" Type="http://schemas.openxmlformats.org/officeDocument/2006/relationships/hyperlink" Target="https://www.ncbi.nlm.nih.gov/pmc/articles/PMC6913810/#:~:text=Consequently%2C%20patients%20with%20sepsis%20might,nervous%20system%2C%20and%20hematologic%20system." TargetMode="External"/><Relationship Id="rId12" Type="http://schemas.openxmlformats.org/officeDocument/2006/relationships/hyperlink" Target="https://pubmed.ncbi.nlm.nih.gov/22797452/" TargetMode="External"/><Relationship Id="rId2" Type="http://schemas.openxmlformats.org/officeDocument/2006/relationships/hyperlink" Target="https://www.ncbi.nlm.nih.gov/pmc/articles/PMC6913810/" TargetMode="External"/><Relationship Id="rId1" Type="http://schemas.openxmlformats.org/officeDocument/2006/relationships/slideLayout" Target="../slideLayouts/slideLayout2.xml"/><Relationship Id="rId6" Type="http://schemas.openxmlformats.org/officeDocument/2006/relationships/hyperlink" Target="https://healthmanagement.org/c/icu/issuearticle/sepsis-in-critical-care-3" TargetMode="External"/><Relationship Id="rId11" Type="http://schemas.openxmlformats.org/officeDocument/2006/relationships/hyperlink" Target="https://www.ncbi.nlm.nih.gov/pmc/articles/PMC8116088/" TargetMode="External"/><Relationship Id="rId5" Type="http://schemas.openxmlformats.org/officeDocument/2006/relationships/hyperlink" Target="https://biodatamining.biomedcentral.com/articles/10.1186/s13040-021-00235-0" TargetMode="External"/><Relationship Id="rId10" Type="http://schemas.openxmlformats.org/officeDocument/2006/relationships/hyperlink" Target="https://www.ncbi.nlm.nih.gov/pmc/articles/PMC7143675/#:~:text=Sepsis%20covers%20a%20wide%20range,according%20to%20the%20patient%20population" TargetMode="External"/><Relationship Id="rId4" Type="http://schemas.openxmlformats.org/officeDocument/2006/relationships/hyperlink" Target="https://www.frontiersin.org/research-topics/56796/biomarkers-of-sepsis" TargetMode="External"/><Relationship Id="rId9" Type="http://schemas.openxmlformats.org/officeDocument/2006/relationships/hyperlink" Target="https://link.springer.com/article/10.1007/s001340050041"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ccforum.biomedcentral.com/articles/10.1186/cc14095#:~:text=Patients%20with%20sepsis%2C%20who%20require,campaign%20was%20initiated%20in%202002" TargetMode="External"/><Relationship Id="rId3" Type="http://schemas.openxmlformats.org/officeDocument/2006/relationships/hyperlink" Target="https://www.webmd.com/a-to-z-guides/what-is-fibrinogen-blood-test" TargetMode="External"/><Relationship Id="rId7" Type="http://schemas.openxmlformats.org/officeDocument/2006/relationships/hyperlink" Target="https://www.ncbi.nlm.nih.gov/pmc/articles/PMC8534992/" TargetMode="External"/><Relationship Id="rId2" Type="http://schemas.openxmlformats.org/officeDocument/2006/relationships/hyperlink" Target="https://www.healthline.com/health/fibrinogen" TargetMode="External"/><Relationship Id="rId1" Type="http://schemas.openxmlformats.org/officeDocument/2006/relationships/slideLayout" Target="../slideLayouts/slideLayout2.xml"/><Relationship Id="rId6" Type="http://schemas.openxmlformats.org/officeDocument/2006/relationships/hyperlink" Target="https://www.ncbi.nlm.nih.gov/pmc/articles/PMC7845078/" TargetMode="External"/><Relationship Id="rId11" Type="http://schemas.openxmlformats.org/officeDocument/2006/relationships/hyperlink" Target="https://geekymedics.com/abg-interpretation/" TargetMode="External"/><Relationship Id="rId5" Type="http://schemas.openxmlformats.org/officeDocument/2006/relationships/hyperlink" Target="https://www.ncbi.nlm.nih.gov/pmc/articles/PMC7024748/" TargetMode="External"/><Relationship Id="rId10" Type="http://schemas.openxmlformats.org/officeDocument/2006/relationships/hyperlink" Target="https://www.ncbi.nlm.nih.gov/pmc/articles/PMC8116088/#:~:text=We%20found%20that%20one%2Dthird,duration%20of%20management%2015.8%20days" TargetMode="External"/><Relationship Id="rId4" Type="http://schemas.openxmlformats.org/officeDocument/2006/relationships/hyperlink" Target="https://www.ncbi.nlm.nih.gov/books/NBK470284/#:~:text=Sepsis%20or%20dehydration%20may%20lead,acidosis%20with%20subsequent%20potassium%20elevation" TargetMode="External"/><Relationship Id="rId9" Type="http://schemas.openxmlformats.org/officeDocument/2006/relationships/hyperlink" Target="https://www.enherts-tr.nhs.uk/wp-content/uploads/2019/10/Post-operative-sepsis-leaflet-SAU-Final-web-1.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32413FE9-D291-CB71-DA7E-6C972A55B911}"/>
              </a:ext>
            </a:extLst>
          </p:cNvPr>
          <p:cNvPicPr>
            <a:picLocks noChangeAspect="1"/>
          </p:cNvPicPr>
          <p:nvPr/>
        </p:nvPicPr>
        <p:blipFill rotWithShape="1">
          <a:blip r:embed="rId3"/>
          <a:srcRect b="3398"/>
          <a:stretch/>
        </p:blipFill>
        <p:spPr>
          <a:xfrm>
            <a:off x="98612" y="93160"/>
            <a:ext cx="12003741" cy="5940087"/>
          </a:xfrm>
          <a:prstGeom prst="rect">
            <a:avLst/>
          </a:prstGeom>
        </p:spPr>
      </p:pic>
      <p:sp>
        <p:nvSpPr>
          <p:cNvPr id="4" name="TextBox 3">
            <a:extLst>
              <a:ext uri="{FF2B5EF4-FFF2-40B4-BE49-F238E27FC236}">
                <a16:creationId xmlns:a16="http://schemas.microsoft.com/office/drawing/2014/main" id="{940E9CC9-F63E-E6B3-14C6-C928F40A4A07}"/>
              </a:ext>
            </a:extLst>
          </p:cNvPr>
          <p:cNvSpPr txBox="1"/>
          <p:nvPr/>
        </p:nvSpPr>
        <p:spPr>
          <a:xfrm>
            <a:off x="717176" y="6104963"/>
            <a:ext cx="11214848" cy="369332"/>
          </a:xfrm>
          <a:prstGeom prst="rect">
            <a:avLst/>
          </a:prstGeom>
          <a:noFill/>
        </p:spPr>
        <p:txBody>
          <a:bodyPr wrap="square" rtlCol="0">
            <a:spAutoFit/>
          </a:bodyPr>
          <a:lstStyle/>
          <a:p>
            <a:r>
              <a:rPr lang="en-CA" dirty="0"/>
              <a:t>Tableau Link : </a:t>
            </a:r>
            <a:r>
              <a:rPr lang="en-US" dirty="0">
                <a:hlinkClick r:id="rId4"/>
              </a:rPr>
              <a:t>Analysis of Sepsis and Its Correlation With Lung Failure | Tableau Public</a:t>
            </a:r>
            <a:endParaRPr lang="en-CA" dirty="0"/>
          </a:p>
        </p:txBody>
      </p:sp>
    </p:spTree>
    <p:extLst>
      <p:ext uri="{BB962C8B-B14F-4D97-AF65-F5344CB8AC3E}">
        <p14:creationId xmlns:p14="http://schemas.microsoft.com/office/powerpoint/2010/main" val="2500637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CAAD8-7957-E73E-587E-BF713388FE6F}"/>
              </a:ext>
            </a:extLst>
          </p:cNvPr>
          <p:cNvPicPr>
            <a:picLocks noChangeAspect="1"/>
          </p:cNvPicPr>
          <p:nvPr/>
        </p:nvPicPr>
        <p:blipFill>
          <a:blip r:embed="rId2"/>
          <a:stretch>
            <a:fillRect/>
          </a:stretch>
        </p:blipFill>
        <p:spPr>
          <a:xfrm>
            <a:off x="89647" y="94305"/>
            <a:ext cx="12021671" cy="6656118"/>
          </a:xfrm>
          <a:prstGeom prst="rect">
            <a:avLst/>
          </a:prstGeom>
        </p:spPr>
      </p:pic>
    </p:spTree>
    <p:extLst>
      <p:ext uri="{BB962C8B-B14F-4D97-AF65-F5344CB8AC3E}">
        <p14:creationId xmlns:p14="http://schemas.microsoft.com/office/powerpoint/2010/main" val="391509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9B07B0-DB26-A6D6-75D9-982DE6F7F51D}"/>
              </a:ext>
            </a:extLst>
          </p:cNvPr>
          <p:cNvPicPr>
            <a:picLocks noChangeAspect="1"/>
          </p:cNvPicPr>
          <p:nvPr/>
        </p:nvPicPr>
        <p:blipFill rotWithShape="1">
          <a:blip r:embed="rId2"/>
          <a:srcRect b="5078"/>
          <a:stretch/>
        </p:blipFill>
        <p:spPr bwMode="auto">
          <a:xfrm>
            <a:off x="89647" y="104372"/>
            <a:ext cx="12003742" cy="66550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0165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1BF77B-6461-2C0E-ED23-7C76D6AC1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6" y="197225"/>
            <a:ext cx="11779625" cy="6454588"/>
          </a:xfrm>
          <a:prstGeom prst="rect">
            <a:avLst/>
          </a:prstGeom>
        </p:spPr>
      </p:pic>
    </p:spTree>
    <p:extLst>
      <p:ext uri="{BB962C8B-B14F-4D97-AF65-F5344CB8AC3E}">
        <p14:creationId xmlns:p14="http://schemas.microsoft.com/office/powerpoint/2010/main" val="136591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0277E-54E8-6A81-3E5A-AA45D1A79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60" y="196662"/>
            <a:ext cx="11851340" cy="6473079"/>
          </a:xfrm>
          <a:prstGeom prst="rect">
            <a:avLst/>
          </a:prstGeom>
        </p:spPr>
      </p:pic>
    </p:spTree>
    <p:extLst>
      <p:ext uri="{BB962C8B-B14F-4D97-AF65-F5344CB8AC3E}">
        <p14:creationId xmlns:p14="http://schemas.microsoft.com/office/powerpoint/2010/main" val="204824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3CC76D-5DB9-B46F-49C5-25645B508D9E}"/>
              </a:ext>
            </a:extLst>
          </p:cNvPr>
          <p:cNvPicPr>
            <a:picLocks noChangeAspect="1"/>
          </p:cNvPicPr>
          <p:nvPr/>
        </p:nvPicPr>
        <p:blipFill rotWithShape="1">
          <a:blip r:embed="rId2"/>
          <a:srcRect b="3698"/>
          <a:stretch/>
        </p:blipFill>
        <p:spPr bwMode="auto">
          <a:xfrm>
            <a:off x="134471" y="144516"/>
            <a:ext cx="11932024" cy="65700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5576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DBDC-84A1-15C8-7D7C-22495EAEA47A}"/>
              </a:ext>
            </a:extLst>
          </p:cNvPr>
          <p:cNvPicPr>
            <a:picLocks noChangeAspect="1"/>
          </p:cNvPicPr>
          <p:nvPr/>
        </p:nvPicPr>
        <p:blipFill rotWithShape="1">
          <a:blip r:embed="rId2"/>
          <a:srcRect b="3469"/>
          <a:stretch/>
        </p:blipFill>
        <p:spPr bwMode="auto">
          <a:xfrm>
            <a:off x="143435" y="149697"/>
            <a:ext cx="11923060" cy="65648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9966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46D10-4DB2-DBFF-153C-D7FBFE984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6" y="268941"/>
            <a:ext cx="11663083" cy="6364941"/>
          </a:xfrm>
          <a:prstGeom prst="rect">
            <a:avLst/>
          </a:prstGeom>
        </p:spPr>
      </p:pic>
    </p:spTree>
    <p:extLst>
      <p:ext uri="{BB962C8B-B14F-4D97-AF65-F5344CB8AC3E}">
        <p14:creationId xmlns:p14="http://schemas.microsoft.com/office/powerpoint/2010/main" val="416730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829761-F6DF-879B-E3CB-950340D76814}"/>
              </a:ext>
            </a:extLst>
          </p:cNvPr>
          <p:cNvPicPr>
            <a:picLocks noChangeAspect="1"/>
          </p:cNvPicPr>
          <p:nvPr/>
        </p:nvPicPr>
        <p:blipFill rotWithShape="1">
          <a:blip r:embed="rId2"/>
          <a:srcRect b="15421"/>
          <a:stretch/>
        </p:blipFill>
        <p:spPr bwMode="auto">
          <a:xfrm>
            <a:off x="125506" y="129567"/>
            <a:ext cx="11958918" cy="65760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5114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6C2CF-F9B0-65E7-B868-A1EA3EB24AA7}"/>
              </a:ext>
            </a:extLst>
          </p:cNvPr>
          <p:cNvPicPr>
            <a:picLocks noChangeAspect="1"/>
          </p:cNvPicPr>
          <p:nvPr/>
        </p:nvPicPr>
        <p:blipFill rotWithShape="1">
          <a:blip r:embed="rId2"/>
          <a:srcRect b="3469"/>
          <a:stretch/>
        </p:blipFill>
        <p:spPr bwMode="auto">
          <a:xfrm>
            <a:off x="125506" y="149698"/>
            <a:ext cx="11923059" cy="65917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03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DBC3D-2A5F-1056-A0A4-B97AEF85D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6322"/>
            <a:ext cx="11833411" cy="6549278"/>
          </a:xfrm>
          <a:prstGeom prst="rect">
            <a:avLst/>
          </a:prstGeom>
        </p:spPr>
      </p:pic>
    </p:spTree>
    <p:extLst>
      <p:ext uri="{BB962C8B-B14F-4D97-AF65-F5344CB8AC3E}">
        <p14:creationId xmlns:p14="http://schemas.microsoft.com/office/powerpoint/2010/main" val="3142884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10455-BAD0-16BF-9A61-016FC84B7466}"/>
              </a:ext>
            </a:extLst>
          </p:cNvPr>
          <p:cNvPicPr>
            <a:picLocks noChangeAspect="1"/>
          </p:cNvPicPr>
          <p:nvPr/>
        </p:nvPicPr>
        <p:blipFill rotWithShape="1">
          <a:blip r:embed="rId2">
            <a:extLst>
              <a:ext uri="{28A0092B-C50C-407E-A947-70E740481C1C}">
                <a14:useLocalDpi xmlns:a14="http://schemas.microsoft.com/office/drawing/2010/main" val="0"/>
              </a:ext>
            </a:extLst>
          </a:blip>
          <a:srcRect b="37583"/>
          <a:stretch/>
        </p:blipFill>
        <p:spPr>
          <a:xfrm>
            <a:off x="89646" y="2976282"/>
            <a:ext cx="12012707" cy="3747247"/>
          </a:xfrm>
          <a:prstGeom prst="rect">
            <a:avLst/>
          </a:prstGeom>
        </p:spPr>
      </p:pic>
      <p:sp>
        <p:nvSpPr>
          <p:cNvPr id="2" name="Rectangle 1">
            <a:extLst>
              <a:ext uri="{FF2B5EF4-FFF2-40B4-BE49-F238E27FC236}">
                <a16:creationId xmlns:a16="http://schemas.microsoft.com/office/drawing/2014/main" id="{7766BB48-F185-B096-0886-B70E88C69871}"/>
              </a:ext>
            </a:extLst>
          </p:cNvPr>
          <p:cNvSpPr/>
          <p:nvPr/>
        </p:nvSpPr>
        <p:spPr>
          <a:xfrm>
            <a:off x="89646" y="125506"/>
            <a:ext cx="12012707" cy="27163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lvl="1"/>
            <a:r>
              <a:rPr lang="en-CA" b="1" dirty="0">
                <a:solidFill>
                  <a:srgbClr val="261F7F"/>
                </a:solidFill>
                <a:latin typeface="Arial" panose="020B0604020202020204" pitchFamily="34" charset="0"/>
                <a:cs typeface="Arial" panose="020B0604020202020204" pitchFamily="34" charset="0"/>
              </a:rPr>
              <a:t>PROBLEM STATEMENT: </a:t>
            </a:r>
          </a:p>
          <a:p>
            <a:pPr lvl="1"/>
            <a:endParaRPr lang="en-CA" dirty="0">
              <a:latin typeface="Arial" panose="020B0604020202020204" pitchFamily="34" charset="0"/>
              <a:cs typeface="Arial" panose="020B0604020202020204" pitchFamily="34" charset="0"/>
            </a:endParaRPr>
          </a:p>
          <a:p>
            <a:pPr lvl="1"/>
            <a:r>
              <a:rPr lang="en-US" sz="1600" b="0" i="0" dirty="0">
                <a:solidFill>
                  <a:srgbClr val="1F2328"/>
                </a:solidFill>
                <a:effectLst/>
                <a:highlight>
                  <a:srgbClr val="FFFFFF"/>
                </a:highlight>
                <a:latin typeface="Arial" panose="020B0604020202020204" pitchFamily="34" charset="0"/>
                <a:cs typeface="Arial" panose="020B0604020202020204" pitchFamily="34" charset="0"/>
              </a:rPr>
              <a:t>Sepsis is a serious medical condition caused by the body’s improper response to an infection which leads to damage to its vital organs and may lead to death. Due to their critical conditions, patients admitted to the ICU are more prone to be diagnosed with Sepsis Infection. Therefore, early detection of Sepsis signs will help to curb the infection and save patients by initiating proper and in-time treatment.</a:t>
            </a:r>
          </a:p>
          <a:p>
            <a:pPr lvl="1"/>
            <a:r>
              <a:rPr lang="en-US" sz="1600" b="0" i="0" dirty="0">
                <a:solidFill>
                  <a:srgbClr val="1F2328"/>
                </a:solidFill>
                <a:effectLst/>
                <a:highlight>
                  <a:srgbClr val="FFFFFF"/>
                </a:highlight>
                <a:latin typeface="Arial" panose="020B0604020202020204" pitchFamily="34" charset="0"/>
                <a:cs typeface="Arial" panose="020B0604020202020204" pitchFamily="34" charset="0"/>
              </a:rPr>
              <a:t>Through this project, I am attempting to create a dashboard that can alert the </a:t>
            </a:r>
            <a:r>
              <a:rPr lang="en-US" sz="1600" dirty="0">
                <a:solidFill>
                  <a:srgbClr val="1F2328"/>
                </a:solidFill>
                <a:highlight>
                  <a:srgbClr val="FFFFFF"/>
                </a:highlight>
                <a:latin typeface="Arial" panose="020B0604020202020204" pitchFamily="34" charset="0"/>
                <a:cs typeface="Arial" panose="020B0604020202020204" pitchFamily="34" charset="0"/>
              </a:rPr>
              <a:t>healthcare </a:t>
            </a:r>
            <a:r>
              <a:rPr lang="en-US" sz="1600" b="0" i="0" dirty="0">
                <a:solidFill>
                  <a:srgbClr val="1F2328"/>
                </a:solidFill>
                <a:effectLst/>
                <a:highlight>
                  <a:srgbClr val="FFFFFF"/>
                </a:highlight>
                <a:latin typeface="Arial" panose="020B0604020202020204" pitchFamily="34" charset="0"/>
                <a:cs typeface="Arial" panose="020B0604020202020204" pitchFamily="34" charset="0"/>
              </a:rPr>
              <a:t>team about possible signs of Sepsis which can lead to </a:t>
            </a:r>
            <a:r>
              <a:rPr lang="en-US" sz="1600" dirty="0">
                <a:solidFill>
                  <a:srgbClr val="1F2328"/>
                </a:solidFill>
                <a:highlight>
                  <a:srgbClr val="FFFFFF"/>
                </a:highlight>
                <a:latin typeface="Arial" panose="020B0604020202020204" pitchFamily="34" charset="0"/>
                <a:cs typeface="Arial" panose="020B0604020202020204" pitchFamily="34" charset="0"/>
              </a:rPr>
              <a:t>Lung Failure. So the healthcare providers take immediate action</a:t>
            </a:r>
            <a:r>
              <a:rPr lang="en-US" sz="1600" b="0" i="0" dirty="0">
                <a:solidFill>
                  <a:srgbClr val="1F2328"/>
                </a:solidFill>
                <a:effectLst/>
                <a:highlight>
                  <a:srgbClr val="FFFFFF"/>
                </a:highligh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08916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ABB2-2DC2-6EF7-EFC1-21FBC6406119}"/>
              </a:ext>
            </a:extLst>
          </p:cNvPr>
          <p:cNvSpPr>
            <a:spLocks noGrp="1"/>
          </p:cNvSpPr>
          <p:nvPr>
            <p:ph type="title"/>
          </p:nvPr>
        </p:nvSpPr>
        <p:spPr>
          <a:xfrm>
            <a:off x="838200" y="365125"/>
            <a:ext cx="10515600" cy="576169"/>
          </a:xfrm>
        </p:spPr>
        <p:txBody>
          <a:bodyPr>
            <a:noAutofit/>
          </a:bodyPr>
          <a:lstStyle/>
          <a:p>
            <a:pPr algn="ctr"/>
            <a:r>
              <a:rPr lang="en-CA" sz="3200" b="1" dirty="0"/>
              <a:t>References</a:t>
            </a:r>
          </a:p>
        </p:txBody>
      </p:sp>
      <p:sp>
        <p:nvSpPr>
          <p:cNvPr id="3" name="Content Placeholder 2">
            <a:extLst>
              <a:ext uri="{FF2B5EF4-FFF2-40B4-BE49-F238E27FC236}">
                <a16:creationId xmlns:a16="http://schemas.microsoft.com/office/drawing/2014/main" id="{5FFADC7C-8B55-4914-348F-DD3D8782F042}"/>
              </a:ext>
            </a:extLst>
          </p:cNvPr>
          <p:cNvSpPr>
            <a:spLocks noGrp="1"/>
          </p:cNvSpPr>
          <p:nvPr>
            <p:ph idx="1"/>
          </p:nvPr>
        </p:nvSpPr>
        <p:spPr>
          <a:xfrm>
            <a:off x="510988" y="1013013"/>
            <a:ext cx="11062447" cy="5656728"/>
          </a:xfrm>
        </p:spPr>
        <p:txBody>
          <a:bodyPr>
            <a:noAutofit/>
          </a:bodyPr>
          <a:lstStyle/>
          <a:p>
            <a:pPr marL="288000">
              <a:lnSpc>
                <a:spcPct val="100000"/>
              </a:lnSpc>
              <a:spcAft>
                <a:spcPts val="800"/>
              </a:spcAft>
            </a:pPr>
            <a:r>
              <a:rPr lang="en-US" sz="1400" dirty="0">
                <a:effectLst/>
                <a:ea typeface="Times New Roman" panose="02020603050405020304" pitchFamily="18" charset="0"/>
                <a:cs typeface="Times New Roman" panose="02020603050405020304" pitchFamily="18" charset="0"/>
              </a:rPr>
              <a:t> </a:t>
            </a:r>
            <a:r>
              <a:rPr lang="en-US" sz="1400" u="sng" dirty="0">
                <a:solidFill>
                  <a:srgbClr val="0000FF"/>
                </a:solidFill>
                <a:effectLst/>
                <a:ea typeface="Times New Roman" panose="02020603050405020304" pitchFamily="18" charset="0"/>
                <a:cs typeface="Times New Roman" panose="02020603050405020304" pitchFamily="18" charset="0"/>
                <a:hlinkClick r:id="rId2"/>
              </a:rPr>
              <a:t>https://www.ncbi.nlm.nih.gov/pmc/articles/PMC6913810/</a:t>
            </a:r>
            <a:endParaRPr lang="en-CA" sz="1400" dirty="0">
              <a:ea typeface="Calibri" panose="020F0502020204030204" pitchFamily="34" charset="0"/>
              <a:cs typeface="Times New Roman" panose="02020603050405020304" pitchFamily="18" charset="0"/>
            </a:endParaRPr>
          </a:p>
          <a:p>
            <a:pPr marL="288000">
              <a:lnSpc>
                <a:spcPct val="100000"/>
              </a:lnSpc>
              <a:spcAft>
                <a:spcPts val="800"/>
              </a:spcAft>
            </a:pPr>
            <a:r>
              <a:rPr lang="en-US" sz="1400" u="sng" dirty="0">
                <a:solidFill>
                  <a:srgbClr val="0000FF"/>
                </a:solidFill>
                <a:effectLst/>
                <a:ea typeface="Times New Roman" panose="02020603050405020304" pitchFamily="18" charset="0"/>
                <a:cs typeface="Times New Roman" panose="02020603050405020304" pitchFamily="18" charset="0"/>
                <a:hlinkClick r:id="rId3"/>
              </a:rPr>
              <a:t>https://physionet.org/content/challenge-2019/1.0.0/</a:t>
            </a:r>
            <a:endParaRPr lang="en-CA" sz="1400" dirty="0">
              <a:ea typeface="Calibri" panose="020F0502020204030204" pitchFamily="34" charset="0"/>
              <a:cs typeface="Times New Roman" panose="02020603050405020304" pitchFamily="18" charset="0"/>
            </a:endParaRPr>
          </a:p>
          <a:p>
            <a:pPr marL="288000">
              <a:lnSpc>
                <a:spcPct val="100000"/>
              </a:lnSpc>
              <a:spcAft>
                <a:spcPts val="800"/>
              </a:spcAft>
            </a:pPr>
            <a:r>
              <a:rPr lang="en-US" sz="1400" u="sng" dirty="0">
                <a:solidFill>
                  <a:srgbClr val="0000FF"/>
                </a:solidFill>
                <a:effectLst/>
                <a:ea typeface="Times New Roman" panose="02020603050405020304" pitchFamily="18" charset="0"/>
                <a:cs typeface="Times New Roman" panose="02020603050405020304" pitchFamily="18" charset="0"/>
                <a:hlinkClick r:id="rId4"/>
              </a:rPr>
              <a:t>https://www.frontiersin.org/research-topics/56796/biomarkers-of-sepsis</a:t>
            </a:r>
            <a:endParaRPr lang="en-CA" sz="1400" dirty="0">
              <a:effectLst/>
              <a:ea typeface="Calibri" panose="020F0502020204030204" pitchFamily="34" charset="0"/>
              <a:cs typeface="Times New Roman" panose="02020603050405020304" pitchFamily="18" charset="0"/>
            </a:endParaRPr>
          </a:p>
          <a:p>
            <a:pPr marL="288000">
              <a:lnSpc>
                <a:spcPct val="100000"/>
              </a:lnSpc>
              <a:spcAft>
                <a:spcPts val="800"/>
              </a:spcAft>
            </a:pPr>
            <a:r>
              <a:rPr lang="en-US" sz="1400" u="sng" dirty="0">
                <a:solidFill>
                  <a:srgbClr val="1155CC"/>
                </a:solidFill>
                <a:effectLst/>
                <a:ea typeface="Times New Roman" panose="02020603050405020304" pitchFamily="18" charset="0"/>
                <a:cs typeface="Times New Roman" panose="02020603050405020304" pitchFamily="18" charset="0"/>
                <a:hlinkClick r:id="rId5"/>
              </a:rPr>
              <a:t>https://biodatamining.biomedcentral.com/articles/10.1186/s13040-021-00235-0</a:t>
            </a:r>
            <a:endParaRPr lang="en-CA" sz="1400" dirty="0">
              <a:effectLst/>
              <a:ea typeface="Calibri" panose="020F0502020204030204" pitchFamily="34" charset="0"/>
              <a:cs typeface="Times New Roman" panose="02020603050405020304" pitchFamily="18" charset="0"/>
            </a:endParaRPr>
          </a:p>
          <a:p>
            <a:pPr marL="288000">
              <a:lnSpc>
                <a:spcPct val="100000"/>
              </a:lnSpc>
              <a:spcAft>
                <a:spcPts val="800"/>
              </a:spcAft>
            </a:pPr>
            <a:r>
              <a:rPr lang="en-US" sz="1400" u="sng" dirty="0">
                <a:solidFill>
                  <a:srgbClr val="1155CC"/>
                </a:solidFill>
                <a:effectLst/>
                <a:ea typeface="Times New Roman" panose="02020603050405020304" pitchFamily="18" charset="0"/>
                <a:cs typeface="Times New Roman" panose="02020603050405020304" pitchFamily="18" charset="0"/>
                <a:hlinkClick r:id="rId6"/>
              </a:rPr>
              <a:t>https://healthmanagement.org/c/icu/issuearticle/sepsis-in-critical-care-3</a:t>
            </a:r>
            <a:endParaRPr lang="en-US" sz="1400" u="sng" dirty="0">
              <a:solidFill>
                <a:srgbClr val="1155CC"/>
              </a:solidFill>
              <a:effectLst/>
              <a:ea typeface="Times New Roman" panose="02020603050405020304" pitchFamily="18" charset="0"/>
              <a:cs typeface="Times New Roman" panose="02020603050405020304" pitchFamily="18" charset="0"/>
            </a:endParaRPr>
          </a:p>
          <a:p>
            <a:pPr marL="288000">
              <a:lnSpc>
                <a:spcPct val="100000"/>
              </a:lnSpc>
              <a:spcAft>
                <a:spcPts val="800"/>
              </a:spcAft>
            </a:pPr>
            <a:r>
              <a:rPr lang="en-US" sz="1400" u="sng" dirty="0">
                <a:solidFill>
                  <a:srgbClr val="1155CC"/>
                </a:solidFill>
                <a:effectLst/>
                <a:ea typeface="Times New Roman" panose="02020603050405020304" pitchFamily="18" charset="0"/>
                <a:cs typeface="Calibri" panose="020F0502020204030204" pitchFamily="34" charset="0"/>
                <a:hlinkClick r:id="rId7"/>
              </a:rPr>
              <a:t>https://www.verywellhealth.com/hospital-floors-and-units-3156895#toc-sicu</a:t>
            </a:r>
            <a:endParaRPr lang="en-CA" sz="1400" dirty="0">
              <a:effectLst/>
              <a:ea typeface="Calibri" panose="020F0502020204030204" pitchFamily="34" charset="0"/>
              <a:cs typeface="Times New Roman" panose="02020603050405020304" pitchFamily="18" charset="0"/>
            </a:endParaRPr>
          </a:p>
          <a:p>
            <a:pPr marL="288000">
              <a:lnSpc>
                <a:spcPct val="100000"/>
              </a:lnSpc>
              <a:spcAft>
                <a:spcPts val="800"/>
              </a:spcAft>
            </a:pPr>
            <a:r>
              <a:rPr lang="en-US" sz="1400" u="sng" dirty="0">
                <a:solidFill>
                  <a:srgbClr val="1155CC"/>
                </a:solidFill>
                <a:effectLst/>
                <a:ea typeface="Times New Roman" panose="02020603050405020304" pitchFamily="18" charset="0"/>
                <a:cs typeface="Calibri" panose="020F0502020204030204" pitchFamily="34" charset="0"/>
                <a:hlinkClick r:id="rId7"/>
              </a:rPr>
              <a:t>https://www.ncbi.nlm.nih.gov/pmc/articles/PMC6913810/#:~:text=Consequently%2C%20patients%20with%20sepsis%20might,nervous%20system%2C%20and%20hematologic%20system.</a:t>
            </a:r>
            <a:endParaRPr lang="en-CA" sz="1400" dirty="0">
              <a:effectLst/>
              <a:ea typeface="Calibri" panose="020F0502020204030204" pitchFamily="34" charset="0"/>
              <a:cs typeface="Times New Roman" panose="02020603050405020304" pitchFamily="18" charset="0"/>
            </a:endParaRPr>
          </a:p>
          <a:p>
            <a:pPr marL="288000">
              <a:lnSpc>
                <a:spcPct val="100000"/>
              </a:lnSpc>
              <a:spcAft>
                <a:spcPts val="800"/>
              </a:spcAft>
            </a:pPr>
            <a:r>
              <a:rPr lang="en-US" sz="1400" u="sng" dirty="0">
                <a:solidFill>
                  <a:srgbClr val="1155CC"/>
                </a:solidFill>
                <a:effectLst/>
                <a:ea typeface="Times New Roman" panose="02020603050405020304" pitchFamily="18" charset="0"/>
                <a:cs typeface="Calibri" panose="020F0502020204030204" pitchFamily="34" charset="0"/>
                <a:hlinkClick r:id="rId8"/>
              </a:rPr>
              <a:t>https://www.ncbi.nlm.nih.gov/pmc/articles/PMC5709181/</a:t>
            </a:r>
            <a:endParaRPr lang="en-CA" sz="1400" dirty="0">
              <a:effectLst/>
              <a:ea typeface="Calibri" panose="020F0502020204030204" pitchFamily="34" charset="0"/>
              <a:cs typeface="Times New Roman" panose="02020603050405020304" pitchFamily="18" charset="0"/>
            </a:endParaRPr>
          </a:p>
          <a:p>
            <a:pPr marL="288000">
              <a:lnSpc>
                <a:spcPct val="100000"/>
              </a:lnSpc>
              <a:spcAft>
                <a:spcPts val="800"/>
              </a:spcAft>
            </a:pPr>
            <a:r>
              <a:rPr lang="en-US" sz="1400" u="sng" dirty="0">
                <a:solidFill>
                  <a:srgbClr val="1155CC"/>
                </a:solidFill>
                <a:effectLst/>
                <a:ea typeface="Times New Roman" panose="02020603050405020304" pitchFamily="18" charset="0"/>
                <a:cs typeface="Calibri" panose="020F0502020204030204" pitchFamily="34" charset="0"/>
                <a:hlinkClick r:id="rId9"/>
              </a:rPr>
              <a:t>https://link.springer.com/article/10.1007/s001340050041</a:t>
            </a:r>
            <a:endParaRPr lang="en-CA" sz="1400" dirty="0">
              <a:effectLst/>
              <a:ea typeface="Calibri" panose="020F0502020204030204" pitchFamily="34" charset="0"/>
              <a:cs typeface="Times New Roman" panose="02020603050405020304" pitchFamily="18" charset="0"/>
            </a:endParaRPr>
          </a:p>
          <a:p>
            <a:pPr marL="288000">
              <a:lnSpc>
                <a:spcPct val="100000"/>
              </a:lnSpc>
              <a:spcAft>
                <a:spcPts val="800"/>
              </a:spcAft>
            </a:pPr>
            <a:r>
              <a:rPr lang="en-US" sz="1400" u="sng" dirty="0">
                <a:solidFill>
                  <a:srgbClr val="1155CC"/>
                </a:solidFill>
                <a:effectLst/>
                <a:ea typeface="Times New Roman" panose="02020603050405020304" pitchFamily="18" charset="0"/>
                <a:cs typeface="Calibri" panose="020F0502020204030204" pitchFamily="34" charset="0"/>
                <a:hlinkClick r:id="rId10"/>
              </a:rPr>
              <a:t>https://www.ncbi.nlm.nih.gov/pmc/articles/PMC7143675/#:~:text=Sepsis%20covers%20a%20wide%20range,according%20to%20the%20patient%20population</a:t>
            </a:r>
            <a:endParaRPr lang="en-CA" sz="1400" dirty="0">
              <a:effectLst/>
              <a:ea typeface="Calibri" panose="020F0502020204030204" pitchFamily="34" charset="0"/>
              <a:cs typeface="Times New Roman" panose="02020603050405020304" pitchFamily="18" charset="0"/>
            </a:endParaRPr>
          </a:p>
          <a:p>
            <a:pPr marL="288000">
              <a:lnSpc>
                <a:spcPct val="100000"/>
              </a:lnSpc>
              <a:spcAft>
                <a:spcPts val="800"/>
              </a:spcAft>
            </a:pPr>
            <a:r>
              <a:rPr lang="en-US" sz="1400" u="sng" dirty="0">
                <a:solidFill>
                  <a:srgbClr val="1155CC"/>
                </a:solidFill>
                <a:effectLst/>
                <a:ea typeface="Times New Roman" panose="02020603050405020304" pitchFamily="18" charset="0"/>
                <a:cs typeface="Calibri" panose="020F0502020204030204" pitchFamily="34" charset="0"/>
                <a:hlinkClick r:id="rId11"/>
              </a:rPr>
              <a:t>https://www.ncbi.nlm.nih.gov/pmc/articles/PMC8116088/</a:t>
            </a:r>
            <a:endParaRPr lang="en-US" sz="1400" u="sng" dirty="0">
              <a:solidFill>
                <a:srgbClr val="1155CC"/>
              </a:solidFill>
              <a:effectLst/>
              <a:ea typeface="Times New Roman" panose="02020603050405020304" pitchFamily="18" charset="0"/>
              <a:cs typeface="Calibri" panose="020F0502020204030204" pitchFamily="34" charset="0"/>
            </a:endParaRPr>
          </a:p>
          <a:p>
            <a:pPr marL="288000">
              <a:lnSpc>
                <a:spcPct val="100000"/>
              </a:lnSpc>
              <a:spcAft>
                <a:spcPts val="800"/>
              </a:spcAft>
            </a:pPr>
            <a:r>
              <a:rPr lang="en-US" sz="1200" dirty="0">
                <a:hlinkClick r:id="rId12"/>
              </a:rPr>
              <a:t>Acute respiratory distress syndrome: the Berlin Definition - PubMed (nih.gov)</a:t>
            </a:r>
            <a:endParaRPr lang="en-CA"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220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ABB2-2DC2-6EF7-EFC1-21FBC6406119}"/>
              </a:ext>
            </a:extLst>
          </p:cNvPr>
          <p:cNvSpPr>
            <a:spLocks noGrp="1"/>
          </p:cNvSpPr>
          <p:nvPr>
            <p:ph type="title"/>
          </p:nvPr>
        </p:nvSpPr>
        <p:spPr>
          <a:xfrm>
            <a:off x="838200" y="365125"/>
            <a:ext cx="10515600" cy="576169"/>
          </a:xfrm>
        </p:spPr>
        <p:txBody>
          <a:bodyPr>
            <a:noAutofit/>
          </a:bodyPr>
          <a:lstStyle/>
          <a:p>
            <a:pPr algn="ctr"/>
            <a:r>
              <a:rPr lang="en-CA" sz="3200" b="1" dirty="0"/>
              <a:t>References</a:t>
            </a:r>
          </a:p>
        </p:txBody>
      </p:sp>
      <p:sp>
        <p:nvSpPr>
          <p:cNvPr id="3" name="Content Placeholder 2">
            <a:extLst>
              <a:ext uri="{FF2B5EF4-FFF2-40B4-BE49-F238E27FC236}">
                <a16:creationId xmlns:a16="http://schemas.microsoft.com/office/drawing/2014/main" id="{5FFADC7C-8B55-4914-348F-DD3D8782F042}"/>
              </a:ext>
            </a:extLst>
          </p:cNvPr>
          <p:cNvSpPr>
            <a:spLocks noGrp="1"/>
          </p:cNvSpPr>
          <p:nvPr>
            <p:ph idx="1"/>
          </p:nvPr>
        </p:nvSpPr>
        <p:spPr>
          <a:xfrm>
            <a:off x="510988" y="1013013"/>
            <a:ext cx="11062447" cy="5656728"/>
          </a:xfrm>
        </p:spPr>
        <p:txBody>
          <a:bodyPr>
            <a:noAutofit/>
          </a:bodyPr>
          <a:lstStyle/>
          <a:p>
            <a:pPr marL="400050" indent="-171450">
              <a:lnSpc>
                <a:spcPct val="100000"/>
              </a:lnSpc>
              <a:spcAft>
                <a:spcPts val="800"/>
              </a:spcAft>
            </a:pPr>
            <a:r>
              <a:rPr lang="en-US" sz="1400" u="sng" dirty="0">
                <a:solidFill>
                  <a:srgbClr val="0000FF"/>
                </a:solidFill>
                <a:ea typeface="Times New Roman" panose="02020603050405020304" pitchFamily="18" charset="0"/>
                <a:cs typeface="Times New Roman" panose="02020603050405020304" pitchFamily="18" charset="0"/>
                <a:hlinkClick r:id="rId2"/>
              </a:rPr>
              <a:t>https://www.healthline.com/health/fibrinogen</a:t>
            </a:r>
            <a:endParaRPr lang="en-US" sz="1400" u="sng" dirty="0">
              <a:solidFill>
                <a:srgbClr val="0000FF"/>
              </a:solidFill>
              <a:ea typeface="Times New Roman" panose="02020603050405020304" pitchFamily="18" charset="0"/>
              <a:cs typeface="Times New Roman" panose="02020603050405020304" pitchFamily="18" charset="0"/>
            </a:endParaRPr>
          </a:p>
          <a:p>
            <a:pPr marL="400050" indent="-171450">
              <a:lnSpc>
                <a:spcPct val="100000"/>
              </a:lnSpc>
              <a:spcAft>
                <a:spcPts val="800"/>
              </a:spcAft>
            </a:pPr>
            <a:r>
              <a:rPr lang="en-US" sz="1400" dirty="0">
                <a:effectLst/>
                <a:ea typeface="Times New Roman" panose="02020603050405020304" pitchFamily="18" charset="0"/>
                <a:cs typeface="Times New Roman" panose="02020603050405020304" pitchFamily="18" charset="0"/>
              </a:rPr>
              <a:t> </a:t>
            </a:r>
            <a:r>
              <a:rPr lang="en-US" sz="1400" u="sng" dirty="0">
                <a:solidFill>
                  <a:srgbClr val="0000FF"/>
                </a:solidFill>
                <a:ea typeface="Times New Roman" panose="02020603050405020304" pitchFamily="18" charset="0"/>
                <a:cs typeface="Times New Roman" panose="02020603050405020304" pitchFamily="18" charset="0"/>
                <a:hlinkClick r:id="rId3"/>
              </a:rPr>
              <a:t>https://www.webmd.com/a-to-z-guides/what-is-fibrinogen-blood-test</a:t>
            </a:r>
            <a:endParaRPr lang="en-US" sz="1400" u="sng" dirty="0">
              <a:solidFill>
                <a:srgbClr val="0000FF"/>
              </a:solidFill>
              <a:ea typeface="Times New Roman" panose="02020603050405020304" pitchFamily="18" charset="0"/>
              <a:cs typeface="Times New Roman" panose="02020603050405020304" pitchFamily="18" charset="0"/>
            </a:endParaRPr>
          </a:p>
          <a:p>
            <a:pPr marL="400050" indent="-171450">
              <a:lnSpc>
                <a:spcPct val="100000"/>
              </a:lnSpc>
              <a:spcAft>
                <a:spcPts val="800"/>
              </a:spcAft>
            </a:pPr>
            <a:r>
              <a:rPr lang="en-US" sz="1400" u="sng" dirty="0">
                <a:solidFill>
                  <a:srgbClr val="1155CC"/>
                </a:solidFill>
                <a:effectLst/>
                <a:ea typeface="Times New Roman" panose="02020603050405020304" pitchFamily="18" charset="0"/>
                <a:cs typeface="Times New Roman" panose="02020603050405020304" pitchFamily="18" charset="0"/>
                <a:hlinkClick r:id="rId4"/>
              </a:rPr>
              <a:t>https://www.ncbi.nlm.nih.gov/books/NBK470284/#:~:text=Sepsis%20or%20dehydration%20may%20lead,acidosis%20with%20subsequent%20potassium%20elevation</a:t>
            </a:r>
            <a:endParaRPr lang="en-CA" sz="1400" dirty="0">
              <a:ea typeface="Calibri" panose="020F0502020204030204" pitchFamily="34" charset="0"/>
              <a:cs typeface="Times New Roman" panose="02020603050405020304" pitchFamily="18" charset="0"/>
            </a:endParaRPr>
          </a:p>
          <a:p>
            <a:pPr marL="400050" indent="-171450">
              <a:lnSpc>
                <a:spcPct val="100000"/>
              </a:lnSpc>
              <a:spcAft>
                <a:spcPts val="800"/>
              </a:spcAft>
            </a:pPr>
            <a:r>
              <a:rPr lang="en-US" sz="1400" b="1" u="sng" dirty="0">
                <a:solidFill>
                  <a:srgbClr val="0000FF"/>
                </a:solidFill>
                <a:ea typeface="Times New Roman" panose="02020603050405020304" pitchFamily="18" charset="0"/>
                <a:cs typeface="Times New Roman" panose="02020603050405020304" pitchFamily="18" charset="0"/>
                <a:hlinkClick r:id="rId5"/>
              </a:rPr>
              <a:t>https://www.ncbi.nlm.nih.gov/pmc/articles/PMC7024748/</a:t>
            </a:r>
            <a:endParaRPr lang="en-CA" sz="1400" dirty="0">
              <a:ea typeface="Calibri" panose="020F0502020204030204" pitchFamily="34" charset="0"/>
              <a:cs typeface="Times New Roman" panose="02020603050405020304" pitchFamily="18" charset="0"/>
            </a:endParaRPr>
          </a:p>
          <a:p>
            <a:pPr marL="400050" indent="-171450">
              <a:lnSpc>
                <a:spcPct val="100000"/>
              </a:lnSpc>
              <a:spcAft>
                <a:spcPts val="800"/>
              </a:spcAft>
            </a:pPr>
            <a:r>
              <a:rPr lang="en-US" sz="1400" b="1" u="sng" dirty="0">
                <a:solidFill>
                  <a:srgbClr val="0000FF"/>
                </a:solidFill>
                <a:effectLst/>
                <a:ea typeface="Times New Roman" panose="02020603050405020304" pitchFamily="18" charset="0"/>
                <a:cs typeface="Times New Roman" panose="02020603050405020304" pitchFamily="18" charset="0"/>
                <a:hlinkClick r:id="rId6"/>
              </a:rPr>
              <a:t>https://www.ncbi.nlm.nih.gov/pmc/articles/PMC7845078/</a:t>
            </a:r>
            <a:endParaRPr lang="en-US" sz="1400" b="1" u="sng" dirty="0">
              <a:solidFill>
                <a:srgbClr val="1155CC"/>
              </a:solidFill>
              <a:effectLst/>
              <a:ea typeface="Times New Roman" panose="02020603050405020304" pitchFamily="18" charset="0"/>
              <a:cs typeface="Calibri" panose="020F0502020204030204" pitchFamily="34" charset="0"/>
              <a:hlinkClick r:id="rId6"/>
            </a:endParaRPr>
          </a:p>
          <a:p>
            <a:pPr marL="400050" indent="-171450">
              <a:lnSpc>
                <a:spcPct val="100000"/>
              </a:lnSpc>
              <a:spcAft>
                <a:spcPts val="800"/>
              </a:spcAft>
            </a:pPr>
            <a:r>
              <a:rPr lang="en-US" sz="1400" u="sng" dirty="0">
                <a:solidFill>
                  <a:srgbClr val="0000FF"/>
                </a:solidFill>
                <a:ea typeface="Times New Roman" panose="02020603050405020304" pitchFamily="18" charset="0"/>
                <a:cs typeface="Times New Roman" panose="02020603050405020304" pitchFamily="18" charset="0"/>
                <a:hlinkClick r:id="rId6"/>
              </a:rPr>
              <a:t>https://www.ncbi.nlm.nih.gov/pmc/articles/PMC7845078/</a:t>
            </a:r>
            <a:endParaRPr lang="en-US" sz="1400" u="sng" dirty="0">
              <a:solidFill>
                <a:srgbClr val="0000FF"/>
              </a:solidFill>
              <a:ea typeface="Times New Roman" panose="02020603050405020304" pitchFamily="18" charset="0"/>
              <a:cs typeface="Times New Roman" panose="02020603050405020304" pitchFamily="18" charset="0"/>
            </a:endParaRPr>
          </a:p>
          <a:p>
            <a:pPr marL="400050" indent="-171450">
              <a:lnSpc>
                <a:spcPct val="100000"/>
              </a:lnSpc>
              <a:spcAft>
                <a:spcPts val="800"/>
              </a:spcAft>
            </a:pPr>
            <a:r>
              <a:rPr lang="en-US" sz="1400" u="sng" dirty="0">
                <a:solidFill>
                  <a:srgbClr val="0000FF"/>
                </a:solidFill>
                <a:effectLst/>
                <a:ea typeface="Times New Roman" panose="02020603050405020304" pitchFamily="18" charset="0"/>
                <a:cs typeface="Times New Roman" panose="02020603050405020304" pitchFamily="18" charset="0"/>
                <a:hlinkClick r:id="rId7"/>
              </a:rPr>
              <a:t>https://www.ncbi.nlm.nih.gov/pmc/articles/PMC8534992/</a:t>
            </a:r>
            <a:endParaRPr lang="en-US" sz="1400" u="sng" dirty="0">
              <a:solidFill>
                <a:srgbClr val="0000FF"/>
              </a:solidFill>
              <a:effectLst/>
              <a:ea typeface="Times New Roman" panose="02020603050405020304" pitchFamily="18" charset="0"/>
              <a:cs typeface="Times New Roman" panose="02020603050405020304" pitchFamily="18" charset="0"/>
            </a:endParaRPr>
          </a:p>
          <a:p>
            <a:pPr marL="400050" indent="-171450">
              <a:lnSpc>
                <a:spcPct val="100000"/>
              </a:lnSpc>
              <a:spcAft>
                <a:spcPts val="800"/>
              </a:spcAft>
            </a:pPr>
            <a:r>
              <a:rPr lang="en-US" sz="1400" u="sng" dirty="0">
                <a:solidFill>
                  <a:srgbClr val="1155CC"/>
                </a:solidFill>
                <a:effectLst/>
                <a:ea typeface="Times New Roman" panose="02020603050405020304" pitchFamily="18" charset="0"/>
                <a:cs typeface="Calibri" panose="020F0502020204030204" pitchFamily="34" charset="0"/>
                <a:hlinkClick r:id="rId8"/>
              </a:rPr>
              <a:t>https://ccforum.biomedcentral.com/articles/10.1186/cc14095#:~:text=Patients%20with%20sepsis%2C%20who%20require,campaign%20was%20initiated%20in%202002</a:t>
            </a:r>
            <a:endParaRPr lang="en-CA" sz="1400" dirty="0">
              <a:effectLst/>
              <a:ea typeface="Calibri" panose="020F0502020204030204" pitchFamily="34" charset="0"/>
              <a:cs typeface="Times New Roman" panose="02020603050405020304" pitchFamily="18" charset="0"/>
            </a:endParaRPr>
          </a:p>
          <a:p>
            <a:pPr marL="400050" indent="-171450">
              <a:lnSpc>
                <a:spcPct val="100000"/>
              </a:lnSpc>
              <a:spcAft>
                <a:spcPts val="800"/>
              </a:spcAft>
            </a:pPr>
            <a:r>
              <a:rPr lang="en-US" sz="1400" u="sng" dirty="0">
                <a:solidFill>
                  <a:srgbClr val="1155CC"/>
                </a:solidFill>
                <a:effectLst/>
                <a:ea typeface="Times New Roman" panose="02020603050405020304" pitchFamily="18" charset="0"/>
                <a:cs typeface="Calibri" panose="020F0502020204030204" pitchFamily="34" charset="0"/>
                <a:hlinkClick r:id="rId9"/>
              </a:rPr>
              <a:t>https://www.enherts-tr.nhs.uk/wp-content/uploads/2019/10/Post-operative-sepsis-leaflet-SAU-Final-web-1.pdf</a:t>
            </a:r>
            <a:endParaRPr lang="en-CA" sz="1400" dirty="0">
              <a:effectLst/>
              <a:ea typeface="Calibri" panose="020F0502020204030204" pitchFamily="34" charset="0"/>
              <a:cs typeface="Times New Roman" panose="02020603050405020304" pitchFamily="18" charset="0"/>
            </a:endParaRPr>
          </a:p>
          <a:p>
            <a:pPr marL="400050" indent="-171450">
              <a:lnSpc>
                <a:spcPct val="100000"/>
              </a:lnSpc>
              <a:spcAft>
                <a:spcPts val="800"/>
              </a:spcAft>
            </a:pPr>
            <a:r>
              <a:rPr lang="en-US" sz="1400" u="sng" dirty="0">
                <a:solidFill>
                  <a:srgbClr val="1155CC"/>
                </a:solidFill>
                <a:ea typeface="Times New Roman" panose="02020603050405020304" pitchFamily="18" charset="0"/>
                <a:cs typeface="Calibri" panose="020F0502020204030204" pitchFamily="34" charset="0"/>
                <a:hlinkClick r:id="rId10"/>
              </a:rPr>
              <a:t>https://www.ncbi.nlm.nih.gov/pmc/articles/PMC8116088/#:~:text=We%20found%20that%20one%2Dthird,duration%20of%20management%2015.8%20days</a:t>
            </a:r>
            <a:endParaRPr lang="en-US" sz="1400" u="sng" dirty="0">
              <a:solidFill>
                <a:srgbClr val="1155CC"/>
              </a:solidFill>
              <a:ea typeface="Times New Roman" panose="02020603050405020304" pitchFamily="18" charset="0"/>
              <a:cs typeface="Calibri" panose="020F0502020204030204" pitchFamily="34" charset="0"/>
            </a:endParaRPr>
          </a:p>
          <a:p>
            <a:pPr marL="400050" indent="-171450">
              <a:lnSpc>
                <a:spcPct val="100000"/>
              </a:lnSpc>
              <a:spcAft>
                <a:spcPts val="800"/>
              </a:spcAft>
            </a:pPr>
            <a:r>
              <a:rPr lang="en-CA" sz="1200" b="0" i="0" u="sng" dirty="0">
                <a:effectLst/>
                <a:latin typeface="Slack-Lato"/>
                <a:hlinkClick r:id="rId11"/>
              </a:rPr>
              <a:t>https://geekymedics.com/abg-interpretation/</a:t>
            </a:r>
            <a:endParaRPr lang="en-CA" sz="1400" dirty="0">
              <a:effectLst/>
              <a:ea typeface="Calibri" panose="020F0502020204030204" pitchFamily="34" charset="0"/>
              <a:cs typeface="Times New Roman" panose="02020603050405020304" pitchFamily="18" charset="0"/>
            </a:endParaRPr>
          </a:p>
          <a:p>
            <a:pPr>
              <a:lnSpc>
                <a:spcPct val="100000"/>
              </a:lnSpc>
              <a:spcAft>
                <a:spcPts val="800"/>
              </a:spcAft>
            </a:pPr>
            <a:endParaRPr lang="en-CA"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229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8E3C9-D12E-5F35-0E20-76478F9C294A}"/>
              </a:ext>
            </a:extLst>
          </p:cNvPr>
          <p:cNvPicPr>
            <a:picLocks noChangeAspect="1"/>
          </p:cNvPicPr>
          <p:nvPr/>
        </p:nvPicPr>
        <p:blipFill rotWithShape="1">
          <a:blip r:embed="rId2"/>
          <a:srcRect b="3791"/>
          <a:stretch/>
        </p:blipFill>
        <p:spPr>
          <a:xfrm>
            <a:off x="116541" y="119757"/>
            <a:ext cx="11976848" cy="6666524"/>
          </a:xfrm>
          <a:prstGeom prst="rect">
            <a:avLst/>
          </a:prstGeom>
        </p:spPr>
      </p:pic>
    </p:spTree>
    <p:extLst>
      <p:ext uri="{BB962C8B-B14F-4D97-AF65-F5344CB8AC3E}">
        <p14:creationId xmlns:p14="http://schemas.microsoft.com/office/powerpoint/2010/main" val="4133515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D88427-AEC9-C055-5241-A4B0A00B4C10}"/>
              </a:ext>
            </a:extLst>
          </p:cNvPr>
          <p:cNvPicPr>
            <a:picLocks noChangeAspect="1"/>
          </p:cNvPicPr>
          <p:nvPr/>
        </p:nvPicPr>
        <p:blipFill rotWithShape="1">
          <a:blip r:embed="rId2"/>
          <a:srcRect l="-388" b="3469"/>
          <a:stretch/>
        </p:blipFill>
        <p:spPr bwMode="auto">
          <a:xfrm>
            <a:off x="71718" y="98612"/>
            <a:ext cx="12021670" cy="66607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1952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B9CE4-1020-5CFA-0A03-1C745289B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9" y="206188"/>
            <a:ext cx="11761694" cy="6454588"/>
          </a:xfrm>
          <a:prstGeom prst="rect">
            <a:avLst/>
          </a:prstGeom>
        </p:spPr>
      </p:pic>
    </p:spTree>
    <p:extLst>
      <p:ext uri="{BB962C8B-B14F-4D97-AF65-F5344CB8AC3E}">
        <p14:creationId xmlns:p14="http://schemas.microsoft.com/office/powerpoint/2010/main" val="68335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16BC2-4A3A-0F4F-9B58-F4135DB0D883}"/>
              </a:ext>
            </a:extLst>
          </p:cNvPr>
          <p:cNvPicPr>
            <a:picLocks noChangeAspect="1"/>
          </p:cNvPicPr>
          <p:nvPr/>
        </p:nvPicPr>
        <p:blipFill>
          <a:blip r:embed="rId2"/>
          <a:stretch>
            <a:fillRect/>
          </a:stretch>
        </p:blipFill>
        <p:spPr>
          <a:xfrm>
            <a:off x="98611" y="109488"/>
            <a:ext cx="11994777" cy="6658865"/>
          </a:xfrm>
          <a:prstGeom prst="rect">
            <a:avLst/>
          </a:prstGeom>
        </p:spPr>
      </p:pic>
    </p:spTree>
    <p:extLst>
      <p:ext uri="{BB962C8B-B14F-4D97-AF65-F5344CB8AC3E}">
        <p14:creationId xmlns:p14="http://schemas.microsoft.com/office/powerpoint/2010/main" val="3621104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0FF87A-07FC-4974-C34C-A5A752868A3D}"/>
              </a:ext>
            </a:extLst>
          </p:cNvPr>
          <p:cNvPicPr>
            <a:picLocks noChangeAspect="1"/>
          </p:cNvPicPr>
          <p:nvPr/>
        </p:nvPicPr>
        <p:blipFill rotWithShape="1">
          <a:blip r:embed="rId2">
            <a:extLst>
              <a:ext uri="{28A0092B-C50C-407E-A947-70E740481C1C}">
                <a14:useLocalDpi xmlns:a14="http://schemas.microsoft.com/office/drawing/2010/main" val="0"/>
              </a:ext>
            </a:extLst>
          </a:blip>
          <a:srcRect b="3910"/>
          <a:stretch/>
        </p:blipFill>
        <p:spPr>
          <a:xfrm>
            <a:off x="197224" y="205627"/>
            <a:ext cx="11743766" cy="6464113"/>
          </a:xfrm>
          <a:prstGeom prst="rect">
            <a:avLst/>
          </a:prstGeom>
        </p:spPr>
      </p:pic>
    </p:spTree>
    <p:extLst>
      <p:ext uri="{BB962C8B-B14F-4D97-AF65-F5344CB8AC3E}">
        <p14:creationId xmlns:p14="http://schemas.microsoft.com/office/powerpoint/2010/main" val="2416687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4DB578-1E45-43B6-2FE2-142A151EA656}"/>
              </a:ext>
            </a:extLst>
          </p:cNvPr>
          <p:cNvPicPr>
            <a:picLocks noChangeAspect="1"/>
          </p:cNvPicPr>
          <p:nvPr/>
        </p:nvPicPr>
        <p:blipFill rotWithShape="1">
          <a:blip r:embed="rId2"/>
          <a:srcRect b="4389"/>
          <a:stretch/>
        </p:blipFill>
        <p:spPr bwMode="auto">
          <a:xfrm>
            <a:off x="98611" y="99401"/>
            <a:ext cx="12012707" cy="66599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254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FE81DC-A03D-19C9-5636-AA5FC22D7108}"/>
              </a:ext>
            </a:extLst>
          </p:cNvPr>
          <p:cNvPicPr>
            <a:picLocks noChangeAspect="1"/>
          </p:cNvPicPr>
          <p:nvPr/>
        </p:nvPicPr>
        <p:blipFill rotWithShape="1">
          <a:blip r:embed="rId2">
            <a:extLst>
              <a:ext uri="{28A0092B-C50C-407E-A947-70E740481C1C}">
                <a14:useLocalDpi xmlns:a14="http://schemas.microsoft.com/office/drawing/2010/main" val="0"/>
              </a:ext>
            </a:extLst>
          </a:blip>
          <a:srcRect l="3161" t="1307" r="2794" b="3398"/>
          <a:stretch/>
        </p:blipFill>
        <p:spPr>
          <a:xfrm>
            <a:off x="170330" y="242047"/>
            <a:ext cx="11815482" cy="6382870"/>
          </a:xfrm>
          <a:prstGeom prst="rect">
            <a:avLst/>
          </a:prstGeom>
        </p:spPr>
      </p:pic>
    </p:spTree>
    <p:extLst>
      <p:ext uri="{BB962C8B-B14F-4D97-AF65-F5344CB8AC3E}">
        <p14:creationId xmlns:p14="http://schemas.microsoft.com/office/powerpoint/2010/main" val="19652323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286</TotalTime>
  <Words>589</Words>
  <Application>Microsoft Office PowerPoint</Application>
  <PresentationFormat>Widescreen</PresentationFormat>
  <Paragraphs>30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Bookman Old Style</vt:lpstr>
      <vt:lpstr>Calibri</vt:lpstr>
      <vt:lpstr>Rockwell</vt:lpstr>
      <vt:lpstr>Slack-Lato</vt:lpstr>
      <vt:lpstr>Times New Roman</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Smiita P</dc:creator>
  <cp:lastModifiedBy>Smiita P</cp:lastModifiedBy>
  <cp:revision>17</cp:revision>
  <dcterms:created xsi:type="dcterms:W3CDTF">2024-03-11T00:33:26Z</dcterms:created>
  <dcterms:modified xsi:type="dcterms:W3CDTF">2024-04-20T03:42:17Z</dcterms:modified>
</cp:coreProperties>
</file>